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  <p:sldMasterId id="2147483914" r:id="rId2"/>
  </p:sldMasterIdLst>
  <p:notesMasterIdLst>
    <p:notesMasterId r:id="rId28"/>
  </p:notesMasterIdLst>
  <p:handoutMasterIdLst>
    <p:handoutMasterId r:id="rId29"/>
  </p:handoutMasterIdLst>
  <p:sldIdLst>
    <p:sldId id="296" r:id="rId3"/>
    <p:sldId id="389" r:id="rId4"/>
    <p:sldId id="393" r:id="rId5"/>
    <p:sldId id="394" r:id="rId6"/>
    <p:sldId id="297" r:id="rId7"/>
    <p:sldId id="301" r:id="rId8"/>
    <p:sldId id="306" r:id="rId9"/>
    <p:sldId id="333" r:id="rId10"/>
    <p:sldId id="334" r:id="rId11"/>
    <p:sldId id="313" r:id="rId12"/>
    <p:sldId id="345" r:id="rId13"/>
    <p:sldId id="395" r:id="rId14"/>
    <p:sldId id="396" r:id="rId15"/>
    <p:sldId id="352" r:id="rId16"/>
    <p:sldId id="397" r:id="rId17"/>
    <p:sldId id="390" r:id="rId18"/>
    <p:sldId id="388" r:id="rId19"/>
    <p:sldId id="310" r:id="rId20"/>
    <p:sldId id="346" r:id="rId21"/>
    <p:sldId id="392" r:id="rId22"/>
    <p:sldId id="391" r:id="rId23"/>
    <p:sldId id="344" r:id="rId24"/>
    <p:sldId id="320" r:id="rId25"/>
    <p:sldId id="317" r:id="rId26"/>
    <p:sldId id="348" r:id="rId2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BB"/>
    <a:srgbClr val="000066"/>
    <a:srgbClr val="828383"/>
    <a:srgbClr val="008000"/>
    <a:srgbClr val="00C7B1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188"/>
    <p:restoredTop sz="95827"/>
  </p:normalViewPr>
  <p:slideViewPr>
    <p:cSldViewPr snapToGrid="0" snapToObjects="1">
      <p:cViewPr varScale="1">
        <p:scale>
          <a:sx n="81" d="100"/>
          <a:sy n="81" d="100"/>
        </p:scale>
        <p:origin x="120" y="7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3/28/2018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How do you translate your invention into a patent?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Like the Nitinol inventors, you should consider whether your invention falls into one of the statutory categories.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It must be…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What if your invention does not fit in these categories?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Consider whether you can apply your invention to one of the these categories.</a:t>
            </a:r>
          </a:p>
          <a:p>
            <a:endParaRPr lang="en-US" sz="1600" baseline="0" dirty="0" smtClean="0"/>
          </a:p>
          <a:p>
            <a:r>
              <a:rPr lang="en-US" sz="1600" baseline="0" dirty="0"/>
              <a:t> </a:t>
            </a:r>
            <a:r>
              <a:rPr lang="en-US" sz="1600" baseline="0" dirty="0" smtClean="0"/>
              <a:t>      - Disease mechanism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       - New compound using that mechanism to treat the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3028D-4593-4EAE-B83C-EC8B2D9834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Once you have</a:t>
            </a:r>
            <a:r>
              <a:rPr lang="en-US" sz="1600" baseline="0" dirty="0" smtClean="0"/>
              <a:t> an invention, do you follow the maxim of publish or perish?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Not yet.  In patent law, you must          </a:t>
            </a:r>
            <a:r>
              <a:rPr lang="en-US" sz="2000" baseline="0" dirty="0" smtClean="0"/>
              <a:t> 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3028D-4593-4EAE-B83C-EC8B2D9834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11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C2AAE-9E73-4424-9BA0-ED40B2BB8A49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0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itchFamily="34" charset="0"/>
              </a:rPr>
              <a:t>Filed patent and licensed to start-up.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AFC612A-F09D-4C06-B3EF-BB50B7E1D0ED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277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10C2-DA9E-433C-AD9B-B851916CA252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37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1084263"/>
            <a:ext cx="5195888" cy="2924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already making significant progress on implementing this strategy:</a:t>
            </a:r>
          </a:p>
          <a:p>
            <a:r>
              <a:rPr lang="en-US" dirty="0"/>
              <a:t>We have 3 major new federal/state funded tech commercialization initiatives underway:</a:t>
            </a:r>
          </a:p>
          <a:p>
            <a:r>
              <a:rPr lang="en-US" dirty="0"/>
              <a:t>I-Corps,</a:t>
            </a:r>
            <a:r>
              <a:rPr lang="en-US" baseline="0" dirty="0"/>
              <a:t> an Innovation Hub &amp; a drug discovery center.</a:t>
            </a:r>
          </a:p>
          <a:p>
            <a:endParaRPr lang="en-US" baseline="0" dirty="0"/>
          </a:p>
          <a:p>
            <a:r>
              <a:rPr lang="en-US" dirty="0"/>
              <a:t>I-Corps: Technologies are now more customer</a:t>
            </a:r>
            <a:r>
              <a:rPr lang="en-US" baseline="0" dirty="0"/>
              <a:t> facing &amp; market-driven.  Innovation Teams that have completed I-Corps will have better understanding of customer needs and market demands, and be better equipped to complete a formal business model.  While some teams will “fail fast”, 5-10 teams annually will move on to the national I-Corps program and/or receive SBIR/STTR funding</a:t>
            </a:r>
          </a:p>
          <a:p>
            <a:endParaRPr lang="en-US" baseline="0" dirty="0"/>
          </a:p>
          <a:p>
            <a:r>
              <a:rPr lang="en-US" baseline="0" dirty="0"/>
              <a:t>List faculty participating in upcoming I-Corps</a:t>
            </a:r>
          </a:p>
          <a:p>
            <a:endParaRPr lang="en-US" baseline="0" dirty="0"/>
          </a:p>
          <a:p>
            <a:r>
              <a:rPr lang="en-US" baseline="0" dirty="0"/>
              <a:t>Company/Student &amp; Faculty</a:t>
            </a:r>
          </a:p>
          <a:p>
            <a:endParaRPr lang="en-US" baseline="0" dirty="0"/>
          </a:p>
          <a:p>
            <a:pPr marL="342900" indent="-342900">
              <a:buAutoNum type="arabicPeriod"/>
            </a:pPr>
            <a:r>
              <a:rPr lang="en-US" baseline="0" dirty="0"/>
              <a:t>AdMo/Sekhar </a:t>
            </a:r>
            <a:r>
              <a:rPr lang="en-US" baseline="0" dirty="0" err="1"/>
              <a:t>Rajendran</a:t>
            </a:r>
            <a:r>
              <a:rPr lang="en-US" baseline="0" dirty="0"/>
              <a:t> – Research Assistant, (PhD student) UB Electrical Engineering/Dr. </a:t>
            </a:r>
            <a:r>
              <a:rPr lang="en-US" baseline="0" dirty="0" err="1"/>
              <a:t>Zhi</a:t>
            </a:r>
            <a:r>
              <a:rPr lang="en-US" baseline="0" dirty="0"/>
              <a:t> Sun – Assistant Professor UB EE &amp; Advisor</a:t>
            </a:r>
          </a:p>
          <a:p>
            <a:pPr marL="342900" indent="-342900">
              <a:buAutoNum type="arabicPeriod"/>
            </a:pPr>
            <a:r>
              <a:rPr lang="en-US" baseline="0" dirty="0"/>
              <a:t>Advance Surgical Solutions/Jay Kapadia – Student, UB Advanced Manufacturing/Ravi Kapadia</a:t>
            </a:r>
          </a:p>
          <a:p>
            <a:pPr marL="342900" indent="-342900">
              <a:buAutoNum type="arabicPeriod"/>
            </a:pPr>
            <a:r>
              <a:rPr lang="en-US" baseline="0" dirty="0"/>
              <a:t>Bariatric Outcomes – Self-management for Sustained Surgical Success (BOSSSS) Inc./Laura Anderson – Assistant Professor &amp; Licensed Psychologist, UB Nursing</a:t>
            </a:r>
          </a:p>
          <a:p>
            <a:pPr marL="342900" indent="-342900">
              <a:buAutoNum type="arabicPeriod"/>
            </a:pPr>
            <a:r>
              <a:rPr lang="en-US" baseline="0" dirty="0" err="1"/>
              <a:t>Channavix</a:t>
            </a:r>
            <a:r>
              <a:rPr lang="en-US" baseline="0" dirty="0"/>
              <a:t>/Elsa </a:t>
            </a:r>
            <a:r>
              <a:rPr lang="en-US" baseline="0" dirty="0" err="1"/>
              <a:t>Daurignac</a:t>
            </a:r>
            <a:r>
              <a:rPr lang="en-US" baseline="0" dirty="0"/>
              <a:t> – Research Assistant Professor, UB Psychiatry/Arin </a:t>
            </a:r>
            <a:r>
              <a:rPr lang="en-US" baseline="0" dirty="0" err="1"/>
              <a:t>Bhattacharjee</a:t>
            </a:r>
            <a:r>
              <a:rPr lang="en-US" baseline="0" dirty="0"/>
              <a:t> – Associate Professor, UB Pharmacology &amp; Toxicology</a:t>
            </a:r>
          </a:p>
          <a:p>
            <a:pPr marL="342900" indent="-342900">
              <a:buAutoNum type="arabicPeriod"/>
            </a:pPr>
            <a:r>
              <a:rPr lang="en-US" baseline="0" dirty="0"/>
              <a:t>Cold Space/Elijah Tyson – student/</a:t>
            </a:r>
            <a:r>
              <a:rPr lang="en-US" baseline="0" dirty="0" err="1"/>
              <a:t>Abidul</a:t>
            </a:r>
            <a:r>
              <a:rPr lang="en-US" baseline="0" dirty="0"/>
              <a:t> </a:t>
            </a:r>
            <a:r>
              <a:rPr lang="en-US" baseline="0" dirty="0" err="1"/>
              <a:t>Alam</a:t>
            </a:r>
            <a:r>
              <a:rPr lang="en-US" baseline="0" dirty="0"/>
              <a:t> – student</a:t>
            </a:r>
          </a:p>
          <a:p>
            <a:pPr marL="342900" indent="-342900">
              <a:buAutoNum type="arabicPeriod"/>
            </a:pPr>
            <a:r>
              <a:rPr lang="en-US" baseline="0" dirty="0"/>
              <a:t>CRO – Gene Silencing Agents for Eye/Jack Sullivan – Professor, UB </a:t>
            </a:r>
            <a:r>
              <a:rPr lang="en-US" baseline="0" dirty="0" err="1"/>
              <a:t>Opthalmology</a:t>
            </a:r>
            <a:r>
              <a:rPr lang="en-US" baseline="0" dirty="0"/>
              <a:t>/Mark Butler – Senior Research Support Specialist, UB </a:t>
            </a:r>
            <a:r>
              <a:rPr lang="en-US" baseline="0" dirty="0" err="1"/>
              <a:t>Opthamology</a:t>
            </a:r>
            <a:endParaRPr lang="en-US" baseline="0" dirty="0"/>
          </a:p>
          <a:p>
            <a:pPr marL="342900" indent="-342900">
              <a:buAutoNum type="arabicPeriod"/>
            </a:pPr>
            <a:r>
              <a:rPr lang="en-US" baseline="0" dirty="0"/>
              <a:t>Energy Harvesting for Pacemakers/Amin </a:t>
            </a:r>
            <a:r>
              <a:rPr lang="en-US" baseline="0" dirty="0" err="1"/>
              <a:t>Karami</a:t>
            </a:r>
            <a:r>
              <a:rPr lang="en-US" baseline="0" dirty="0"/>
              <a:t> – Assistant Professor, UB Mechanical &amp; Aerospace Engineering/</a:t>
            </a:r>
            <a:r>
              <a:rPr lang="en-US" baseline="0" dirty="0" err="1"/>
              <a:t>Hooman</a:t>
            </a:r>
            <a:r>
              <a:rPr lang="en-US" baseline="0" dirty="0"/>
              <a:t> Ansari – PhD Candidate, UB Mechanical &amp; Aerospace Engineering</a:t>
            </a:r>
          </a:p>
          <a:p>
            <a:pPr marL="342900" indent="-342900">
              <a:buAutoNum type="arabicPeriod"/>
            </a:pPr>
            <a:r>
              <a:rPr lang="en-US" baseline="0" dirty="0" err="1"/>
              <a:t>FunctionOMICS</a:t>
            </a:r>
            <a:r>
              <a:rPr lang="en-US" baseline="0" dirty="0"/>
              <a:t>/Irwin </a:t>
            </a:r>
            <a:r>
              <a:rPr lang="en-US" baseline="0" dirty="0" err="1"/>
              <a:t>Gelman</a:t>
            </a:r>
            <a:r>
              <a:rPr lang="en-US" baseline="0" dirty="0"/>
              <a:t> – Distinguished </a:t>
            </a:r>
            <a:r>
              <a:rPr lang="en-US" baseline="0" dirty="0" err="1"/>
              <a:t>Proffesor</a:t>
            </a:r>
            <a:r>
              <a:rPr lang="en-US" baseline="0" dirty="0"/>
              <a:t> of Oncology, Roswell Park Cancer Institute/Henry Withers – Graduate Research Fellow, RPCI</a:t>
            </a:r>
          </a:p>
          <a:p>
            <a:pPr marL="342900" indent="-342900">
              <a:buAutoNum type="arabicPeriod"/>
            </a:pPr>
            <a:r>
              <a:rPr lang="en-US" baseline="0" dirty="0" err="1"/>
              <a:t>Storillo</a:t>
            </a:r>
            <a:r>
              <a:rPr lang="en-US" baseline="0" dirty="0"/>
              <a:t>/Thomas </a:t>
            </a:r>
            <a:r>
              <a:rPr lang="en-US" baseline="0" dirty="0" err="1"/>
              <a:t>Wilike</a:t>
            </a:r>
            <a:r>
              <a:rPr lang="en-US" baseline="0" dirty="0"/>
              <a:t> – UB student/Tim </a:t>
            </a:r>
            <a:r>
              <a:rPr lang="en-US" baseline="0" dirty="0" err="1"/>
              <a:t>Adowski</a:t>
            </a:r>
            <a:r>
              <a:rPr lang="en-US" baseline="0" dirty="0"/>
              <a:t> – UB student</a:t>
            </a:r>
          </a:p>
          <a:p>
            <a:pPr marL="342900" indent="-342900">
              <a:buAutoNum type="arabicPeriod"/>
            </a:pPr>
            <a:r>
              <a:rPr lang="en-US" baseline="0" dirty="0"/>
              <a:t>Sunny Clear Water/</a:t>
            </a:r>
            <a:r>
              <a:rPr lang="en-US" baseline="0" dirty="0" err="1"/>
              <a:t>Haromin</a:t>
            </a:r>
            <a:r>
              <a:rPr lang="en-US" baseline="0" dirty="0"/>
              <a:t> Song – Research Associate – UB Electrical Engineering/Nan Zhang – Research Assistant, UB Electrical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857"/>
            <a:ext cx="12188949" cy="685628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8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rgbClr val="828383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4" y="5366672"/>
            <a:ext cx="9080717" cy="9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70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9" y="1316736"/>
            <a:ext cx="453163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3" y="1215483"/>
            <a:ext cx="7077369" cy="27839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3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237785"/>
            <a:ext cx="12192000" cy="56233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3FBA83-E70E-4C44-859F-C8016A5DD4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38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3F691FF-7488-0548-AD38-C3EED1655DF1}" type="datetimeFigureOut">
              <a:rPr lang="en-US" smtClean="0"/>
              <a:t>3/28/2018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0109D41-FE76-B941-9163-B050CA5F2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1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3F691FF-7488-0548-AD38-C3EED1655DF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0109D41-FE76-B941-9163-B050CA5F2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98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14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16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71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466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5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859"/>
            <a:ext cx="12188951" cy="685628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8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4" y="5366672"/>
            <a:ext cx="9080717" cy="9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74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73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64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07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75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4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58"/>
            <a:ext cx="12188949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rgbClr val="828383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123130"/>
            <a:ext cx="7786044" cy="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57"/>
            <a:ext cx="12188949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123130"/>
            <a:ext cx="7786044" cy="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4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9" y="2185418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1" y="2185418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8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9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70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9" y="1316736"/>
            <a:ext cx="453163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5" y="1215483"/>
            <a:ext cx="7093435" cy="56456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9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 smtClean="0">
                <a:latin typeface="Arial" charset="0"/>
              </a:rPr>
              <a:t>‘-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9" y="1023930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9" y="2555890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"/>
            <a:ext cx="12188949" cy="68562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062217" y="6240989"/>
            <a:ext cx="725424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rgbClr val="828383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53" y="123130"/>
            <a:ext cx="7786044" cy="8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  <p:sldLayoutId id="2147483910" r:id="rId12"/>
    <p:sldLayoutId id="2147483912" r:id="rId13"/>
    <p:sldLayoutId id="2147483926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rgbClr val="828383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rgbClr val="828383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rgbClr val="828383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04" userDrawn="1">
          <p15:clr>
            <a:srgbClr val="F26B43"/>
          </p15:clr>
        </p15:guide>
        <p15:guide id="8" pos="4512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D546238-A555-4927-9E64-A043B70ABC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6ED3834-E927-4321-9B85-85C94919B2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8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gif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wmf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jpe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8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44683" y="2151849"/>
            <a:ext cx="80445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defRPr/>
            </a:pPr>
            <a:r>
              <a:rPr lang="en-US" sz="3600" kern="0" dirty="0" smtClean="0">
                <a:solidFill>
                  <a:srgbClr val="808080">
                    <a:lumMod val="75000"/>
                  </a:srgbClr>
                </a:solidFill>
                <a:latin typeface="Georgia"/>
                <a:ea typeface="ＭＳ Ｐゴシック" pitchFamily="122" charset="-128"/>
              </a:rPr>
              <a:t>Invention/Investment Club</a:t>
            </a:r>
          </a:p>
          <a:p>
            <a:pPr algn="ctr" defTabSz="914400">
              <a:spcAft>
                <a:spcPts val="1200"/>
              </a:spcAft>
              <a:defRPr/>
            </a:pPr>
            <a:r>
              <a:rPr lang="en-US" sz="2400" kern="0" dirty="0" smtClean="0">
                <a:solidFill>
                  <a:srgbClr val="808080">
                    <a:lumMod val="75000"/>
                  </a:srgbClr>
                </a:solidFill>
                <a:latin typeface="Georgia"/>
                <a:ea typeface="ＭＳ Ｐゴシック" pitchFamily="122" charset="-128"/>
              </a:rPr>
              <a:t>March 28, </a:t>
            </a:r>
            <a:r>
              <a:rPr lang="en-US" sz="2400" kern="0" dirty="0">
                <a:solidFill>
                  <a:srgbClr val="808080">
                    <a:lumMod val="75000"/>
                  </a:srgbClr>
                </a:solidFill>
                <a:latin typeface="Georgia"/>
                <a:ea typeface="ＭＳ Ｐゴシック" pitchFamily="122" charset="-128"/>
              </a:rPr>
              <a:t>2018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7" y="5119988"/>
            <a:ext cx="3629083" cy="1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828637" y="1269808"/>
            <a:ext cx="3811732" cy="436120"/>
          </a:xfrm>
        </p:spPr>
        <p:txBody>
          <a:bodyPr/>
          <a:lstStyle/>
          <a:p>
            <a:pPr algn="ctr"/>
            <a:r>
              <a:rPr lang="en-US" altLang="en-US" sz="2400" b="1" dirty="0">
                <a:latin typeface="Century Gothic" pitchFamily="34" charset="0"/>
              </a:rPr>
              <a:t>UB License Examples</a:t>
            </a:r>
            <a:endParaRPr lang="en-US" altLang="en-US" sz="2100" b="1" dirty="0">
              <a:latin typeface="Century Gothic" pitchFamily="34" charset="0"/>
            </a:endParaRPr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06" y="3929385"/>
            <a:ext cx="10858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357" y="4592350"/>
            <a:ext cx="1222772" cy="32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47" y="4023279"/>
            <a:ext cx="1984342" cy="29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525"/>
          <a:stretch/>
        </p:blipFill>
        <p:spPr bwMode="auto">
          <a:xfrm>
            <a:off x="9236692" y="2020146"/>
            <a:ext cx="1171575" cy="94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85" y="2117192"/>
            <a:ext cx="1531037" cy="532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22" y="2062233"/>
            <a:ext cx="1204362" cy="69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07" y="2980450"/>
            <a:ext cx="1324953" cy="8328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72" y="5311393"/>
            <a:ext cx="1390093" cy="873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85" y="3098075"/>
            <a:ext cx="950693" cy="597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38" y="3929385"/>
            <a:ext cx="1409233" cy="8858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84" y="5098495"/>
            <a:ext cx="1554145" cy="976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36" y="4389436"/>
            <a:ext cx="1617149" cy="1016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14" y="5680574"/>
            <a:ext cx="1224498" cy="7696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04" y="1897345"/>
            <a:ext cx="1650335" cy="1037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334" y="4133638"/>
            <a:ext cx="1215526" cy="7640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10" y="3076911"/>
            <a:ext cx="1615337" cy="1015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52" y="3189751"/>
            <a:ext cx="1033613" cy="649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12" y="5035715"/>
            <a:ext cx="1787415" cy="11235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30" y="4721863"/>
            <a:ext cx="1705989" cy="10723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37" y="4205213"/>
            <a:ext cx="1231799" cy="7742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8" y="3161270"/>
            <a:ext cx="1219200" cy="381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20" y="2189041"/>
            <a:ext cx="1815588" cy="4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Intellectual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691" y="1509156"/>
            <a:ext cx="8229600" cy="6556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Patent-Eligible Subject Matter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691" y="2711533"/>
            <a:ext cx="8229600" cy="3356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35 USC § 101</a:t>
            </a:r>
          </a:p>
          <a:p>
            <a:endParaRPr lang="en-US" dirty="0"/>
          </a:p>
          <a:p>
            <a:r>
              <a:rPr lang="en-US" sz="2800" dirty="0" smtClean="0"/>
              <a:t>Machine</a:t>
            </a:r>
          </a:p>
          <a:p>
            <a:r>
              <a:rPr lang="en-US" sz="2800" dirty="0" smtClean="0"/>
              <a:t>Article of Manufacture</a:t>
            </a:r>
          </a:p>
          <a:p>
            <a:r>
              <a:rPr lang="en-US" sz="2800" dirty="0" smtClean="0"/>
              <a:t>Composition</a:t>
            </a:r>
          </a:p>
          <a:p>
            <a:r>
              <a:rPr lang="en-US" sz="2800" dirty="0" smtClean="0"/>
              <a:t>Process</a:t>
            </a:r>
          </a:p>
          <a:p>
            <a:pPr lvl="1"/>
            <a:r>
              <a:rPr lang="en-US" sz="2800" dirty="0"/>
              <a:t>e</a:t>
            </a:r>
            <a:r>
              <a:rPr lang="en-US" sz="2800" dirty="0" smtClean="0"/>
              <a:t>.g., using or manufacturing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5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099" y="1363662"/>
            <a:ext cx="8229600" cy="6556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Judicially Ineligible Subject Matter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2324" y="2271156"/>
            <a:ext cx="7696200" cy="265215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Abstract </a:t>
            </a:r>
            <a:r>
              <a:rPr lang="en-US" sz="2800" dirty="0" smtClean="0"/>
              <a:t>ideas</a:t>
            </a:r>
          </a:p>
          <a:p>
            <a:endParaRPr lang="en-US" sz="2800" dirty="0"/>
          </a:p>
          <a:p>
            <a:r>
              <a:rPr lang="en-US" sz="2800" dirty="0" smtClean="0"/>
              <a:t>Algorithms</a:t>
            </a:r>
          </a:p>
          <a:p>
            <a:endParaRPr lang="en-US" sz="2800" dirty="0"/>
          </a:p>
          <a:p>
            <a:r>
              <a:rPr lang="en-US" sz="2800" dirty="0"/>
              <a:t>Laws of </a:t>
            </a:r>
            <a:r>
              <a:rPr lang="en-US" sz="2800" dirty="0" smtClean="0"/>
              <a:t>nature </a:t>
            </a:r>
          </a:p>
          <a:p>
            <a:endParaRPr lang="en-US" sz="2800" dirty="0"/>
          </a:p>
          <a:p>
            <a:r>
              <a:rPr lang="en-US" sz="2800" dirty="0"/>
              <a:t>Natural phenomena</a:t>
            </a:r>
          </a:p>
          <a:p>
            <a:endParaRPr lang="en-US" dirty="0"/>
          </a:p>
        </p:txBody>
      </p:sp>
      <p:pic>
        <p:nvPicPr>
          <p:cNvPr id="1026" name="Picture 2" descr="C:\Users\csnickle\AppData\Local\Microsoft\Windows\Temporary Internet Files\Content.IE5\CZH8WLYP\DandelionFlower2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84" y="5035721"/>
            <a:ext cx="1275784" cy="12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10006" y="3383479"/>
            <a:ext cx="359162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63500" dist="127000" dir="5400000" algn="tl" rotWithShape="0">
                    <a:srgbClr val="000000">
                      <a:alpha val="68000"/>
                    </a:srgbClr>
                  </a:outerShdw>
                </a:effectLst>
              </a:rPr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31802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122" y="1708068"/>
            <a:ext cx="8229600" cy="444335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Patent Rights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35 USC § 154</a:t>
            </a:r>
            <a:r>
              <a:rPr lang="en-US" altLang="en-US" sz="2800" dirty="0" smtClean="0"/>
              <a:t>: grants inventor the right to exclude </a:t>
            </a:r>
            <a:r>
              <a:rPr lang="en-US" altLang="en-US" sz="2800" dirty="0"/>
              <a:t>others </a:t>
            </a:r>
            <a:r>
              <a:rPr lang="en-US" altLang="en-US" sz="2800" dirty="0" smtClean="0"/>
              <a:t>from…</a:t>
            </a:r>
          </a:p>
          <a:p>
            <a:pPr algn="just"/>
            <a:r>
              <a:rPr lang="en-US" altLang="en-US" sz="2800" dirty="0" smtClean="0"/>
              <a:t>Making</a:t>
            </a:r>
          </a:p>
          <a:p>
            <a:pPr algn="just"/>
            <a:r>
              <a:rPr lang="en-US" altLang="en-US" sz="2800" dirty="0" smtClean="0"/>
              <a:t>Using</a:t>
            </a:r>
          </a:p>
          <a:p>
            <a:pPr algn="just"/>
            <a:r>
              <a:rPr lang="en-US" altLang="en-US" sz="2800" dirty="0" smtClean="0"/>
              <a:t>Selling</a:t>
            </a:r>
          </a:p>
          <a:p>
            <a:pPr algn="just"/>
            <a:r>
              <a:rPr lang="en-US" altLang="en-US" sz="2800" dirty="0" smtClean="0"/>
              <a:t>O</a:t>
            </a:r>
            <a:r>
              <a:rPr lang="en-US" altLang="en-US" sz="2800" dirty="0" smtClean="0"/>
              <a:t>ffering </a:t>
            </a:r>
            <a:r>
              <a:rPr lang="en-US" altLang="en-US" sz="2800" dirty="0"/>
              <a:t>to </a:t>
            </a:r>
            <a:r>
              <a:rPr lang="en-US" altLang="en-US" sz="2800" dirty="0" smtClean="0"/>
              <a:t>sell, or </a:t>
            </a:r>
          </a:p>
          <a:p>
            <a:pPr algn="just">
              <a:spcAft>
                <a:spcPts val="1200"/>
              </a:spcAft>
            </a:pPr>
            <a:r>
              <a:rPr lang="en-US" altLang="en-US" sz="2800" dirty="0" smtClean="0"/>
              <a:t>I</a:t>
            </a:r>
            <a:r>
              <a:rPr lang="en-US" altLang="en-US" sz="2800" dirty="0" smtClean="0"/>
              <a:t>mporting</a:t>
            </a:r>
            <a:endParaRPr lang="en-US" altLang="en-US" sz="2800" dirty="0" smtClean="0"/>
          </a:p>
          <a:p>
            <a:pPr marL="0" indent="0" algn="just">
              <a:buNone/>
            </a:pPr>
            <a:r>
              <a:rPr lang="en-US" altLang="en-US" sz="2800" dirty="0" smtClean="0"/>
              <a:t>…the </a:t>
            </a:r>
            <a:r>
              <a:rPr lang="en-US" altLang="en-US" sz="2800" dirty="0"/>
              <a:t>patented subject </a:t>
            </a:r>
            <a:r>
              <a:rPr lang="en-US" altLang="en-US" sz="2800" dirty="0" smtClean="0"/>
              <a:t>matter </a:t>
            </a:r>
            <a:r>
              <a:rPr lang="en-US" altLang="en-US" sz="2800" dirty="0"/>
              <a:t>and from importing the product of a patented </a:t>
            </a:r>
            <a:r>
              <a:rPr lang="en-US" altLang="en-US" sz="2800" dirty="0" smtClean="0"/>
              <a:t>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58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 smtClean="0"/>
              <a:t>Novelty</a:t>
            </a:r>
          </a:p>
          <a:p>
            <a:r>
              <a:rPr lang="en-US" dirty="0" smtClean="0"/>
              <a:t>Fail to meet if a single reference describes all elements of the invention</a:t>
            </a:r>
          </a:p>
          <a:p>
            <a:pPr marL="38100" indent="0">
              <a:buNone/>
            </a:pPr>
            <a:r>
              <a:rPr lang="en-US" dirty="0" smtClean="0"/>
              <a:t>Non-Obviousness</a:t>
            </a:r>
          </a:p>
          <a:p>
            <a:r>
              <a:rPr lang="en-US" dirty="0" smtClean="0"/>
              <a:t>Fail to meet if two or more references, when considered together, would make the invention obvious to a person with ordinary skill in the art</a:t>
            </a:r>
          </a:p>
          <a:p>
            <a:pPr marL="38100" indent="0">
              <a:buNone/>
            </a:pPr>
            <a:r>
              <a:rPr lang="en-US" dirty="0" smtClean="0"/>
              <a:t>Utility</a:t>
            </a:r>
          </a:p>
          <a:p>
            <a:r>
              <a:rPr lang="en-US" dirty="0" smtClean="0"/>
              <a:t>Generally considered met</a:t>
            </a:r>
          </a:p>
          <a:p>
            <a:pPr marL="38100" indent="0">
              <a:buNone/>
            </a:pPr>
            <a:r>
              <a:rPr lang="en-US" dirty="0" smtClean="0"/>
              <a:t>Written Description</a:t>
            </a:r>
          </a:p>
          <a:p>
            <a:r>
              <a:rPr lang="en-US" dirty="0" smtClean="0"/>
              <a:t>Enables a person with ordinary skill in the art to practice the invention</a:t>
            </a:r>
          </a:p>
          <a:p>
            <a:r>
              <a:rPr lang="en-US" dirty="0" smtClean="0"/>
              <a:t>In return for 20 year patent life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Patent Requirements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B0109D41-FE76-B941-9163-B050CA5F26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5"/>
          <p:cNvSpPr>
            <a:spLocks noGrp="1"/>
          </p:cNvSpPr>
          <p:nvPr>
            <p:ph type="title"/>
          </p:nvPr>
        </p:nvSpPr>
        <p:spPr>
          <a:xfrm>
            <a:off x="5891151" y="144011"/>
            <a:ext cx="4214751" cy="890133"/>
          </a:xfrm>
        </p:spPr>
        <p:txBody>
          <a:bodyPr/>
          <a:lstStyle/>
          <a:p>
            <a:r>
              <a:rPr lang="en-US" altLang="en-US" dirty="0" smtClean="0"/>
              <a:t>Assessment – Graphene Tech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403950"/>
              </p:ext>
            </p:extLst>
          </p:nvPr>
        </p:nvGraphicFramePr>
        <p:xfrm>
          <a:off x="1256808" y="1359726"/>
          <a:ext cx="7445826" cy="5301343"/>
        </p:xfrm>
        <a:graphic>
          <a:graphicData uri="http://schemas.openxmlformats.org/drawingml/2006/table">
            <a:tbl>
              <a:tblPr/>
              <a:tblGrid>
                <a:gridCol w="1218408"/>
                <a:gridCol w="1037240"/>
                <a:gridCol w="1039230"/>
                <a:gridCol w="1037239"/>
                <a:gridCol w="1037240"/>
                <a:gridCol w="1039230"/>
                <a:gridCol w="1037239"/>
              </a:tblGrid>
              <a:tr h="1136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Disclosed invention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Inoue et al (www.electrochem.org/meetings/scheduler/abstracts/214/0462.pdf)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Li  and </a:t>
                      </a:r>
                      <a:r>
                        <a:rPr kumimoji="0" 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Kaner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Science 30 May 2008, 320, 1170-1171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Chhowalla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 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Nature Nano 2008, 3, 270-274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Yang, Kaner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Nature Nano 2009, 4, 25-29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Sidorov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Nanotechnology 2007, 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Liu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Advanced Functional Materials 2008, 18, 1518-1525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9466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Graphite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 graphite oxide via chemical oxidation/Hummer’s method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53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Graphite oxide 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 graphene oxide via exfoliation (thermal, </a:t>
                      </a:r>
                      <a:r>
                        <a:rPr kumimoji="0" 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mechanochemical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 or </a:t>
                      </a:r>
                      <a:r>
                        <a:rPr kumimoji="0" 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ultrasonication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4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Electrophoretic deposition of graphene oxide onto substrate (ITO coated glass slide)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Graphene films made by drop casting, spraying, electrostatic adsorption, filtration, dip- or spin-coating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Coatings, via spin-coating,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Electrostatic deposition of graphene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Ionic-liquid-assisted electrochemical synthesis of graphene nanosheets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4E7F6"/>
                    </a:solidFill>
                  </a:tcPr>
                </a:tc>
              </a:tr>
              <a:tr h="3786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Reduction via hydrazine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cs typeface="Times New Roman" pitchFamily="18" charset="0"/>
                        </a:rPr>
                        <a:t>√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cs typeface="Times New Roman" pitchFamily="18" charset="0"/>
                      </a:endParaRPr>
                    </a:p>
                  </a:txBody>
                  <a:tcPr marL="67733" marR="6773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1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flipV="1">
            <a:off x="82382" y="996782"/>
            <a:ext cx="11994292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82382" y="122927"/>
            <a:ext cx="11994292" cy="873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smtClean="0">
                <a:solidFill>
                  <a:prstClr val="black"/>
                </a:solidFill>
              </a:rPr>
              <a:t>Perceived strength 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0" y="6125444"/>
            <a:ext cx="12192000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128489" y="1248643"/>
            <a:ext cx="1676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Strong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Up-Down Arrow 16"/>
          <p:cNvSpPr/>
          <p:nvPr/>
        </p:nvSpPr>
        <p:spPr bwMode="auto">
          <a:xfrm>
            <a:off x="5382489" y="1858243"/>
            <a:ext cx="1143000" cy="3657600"/>
          </a:xfrm>
          <a:prstGeom prst="upDownArrow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128489" y="5363443"/>
            <a:ext cx="1676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Weak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004289" y="2010643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Composition of Matter </a:t>
            </a: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and Devices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004289" y="4296643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Methods and Processes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7033489" y="2010643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Covered regardless of how it is used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804889" y="4144243"/>
            <a:ext cx="3429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914400">
              <a:spcBef>
                <a:spcPct val="20000"/>
              </a:spcBef>
            </a:pPr>
            <a:endParaRPr lang="en-US" sz="900" dirty="0">
              <a:solidFill>
                <a:prstClr val="black"/>
              </a:solidFill>
            </a:endParaRP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 smtClean="0">
                <a:solidFill>
                  <a:prstClr val="black"/>
                </a:solidFill>
              </a:rPr>
              <a:t>Easy to design around </a:t>
            </a:r>
          </a:p>
          <a:p>
            <a:pPr marL="342900" indent="-342900" algn="ctr" defTabSz="914400">
              <a:spcBef>
                <a:spcPct val="20000"/>
              </a:spcBef>
            </a:pPr>
            <a:r>
              <a:rPr lang="en-US" dirty="0">
                <a:solidFill>
                  <a:prstClr val="black"/>
                </a:solidFill>
              </a:rPr>
              <a:t>M</a:t>
            </a:r>
            <a:r>
              <a:rPr lang="en-US" dirty="0" smtClean="0">
                <a:solidFill>
                  <a:prstClr val="black"/>
                </a:solidFill>
              </a:rPr>
              <a:t>ay be difficult to “police”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" y="6198448"/>
            <a:ext cx="2134345" cy="61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37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07" y="1370082"/>
            <a:ext cx="8230313" cy="49016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28392" y="2267339"/>
            <a:ext cx="1576873" cy="307910"/>
          </a:xfrm>
          <a:prstGeom prst="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and </a:t>
            </a:r>
            <a:r>
              <a:rPr lang="en-US" dirty="0" smtClean="0"/>
              <a:t>Entrepreneur Partnerships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0050" y="1324947"/>
            <a:ext cx="10515600" cy="6783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Agenda</a:t>
            </a:r>
            <a:endParaRPr lang="en-US" sz="32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60050" y="2365616"/>
            <a:ext cx="8557757" cy="3811249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kern="120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Jeff Dunbar, Director, Technology Transfer </a:t>
            </a:r>
            <a:endParaRPr lang="en-US" sz="2000" b="1" dirty="0"/>
          </a:p>
          <a:p>
            <a:r>
              <a:rPr lang="en-US" sz="2000" b="1" dirty="0"/>
              <a:t>SUNY Intellectual Property Policy</a:t>
            </a:r>
          </a:p>
          <a:p>
            <a:r>
              <a:rPr lang="en-US" sz="2000" b="1" dirty="0" smtClean="0"/>
              <a:t>Technology </a:t>
            </a:r>
            <a:r>
              <a:rPr lang="en-US" sz="2000" b="1" dirty="0"/>
              <a:t>Transfer </a:t>
            </a:r>
            <a:r>
              <a:rPr lang="en-US" sz="2000" b="1" dirty="0" smtClean="0"/>
              <a:t>Overview</a:t>
            </a:r>
          </a:p>
          <a:p>
            <a:r>
              <a:rPr lang="en-US" sz="2000" b="1" dirty="0" smtClean="0"/>
              <a:t>Intro to Business and Entrepreneur Partnerships</a:t>
            </a:r>
            <a:br>
              <a:rPr lang="en-US" sz="2000" b="1" dirty="0" smtClean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/>
          </a:p>
          <a:p>
            <a:r>
              <a:rPr lang="en-US" sz="2000" b="1" dirty="0" smtClean="0"/>
              <a:t>Time Permitting: New York State Investment Environment</a:t>
            </a:r>
            <a:endParaRPr lang="en-US" sz="2000" b="1" dirty="0" smtClean="0"/>
          </a:p>
          <a:p>
            <a:pPr marL="38100" indent="0">
              <a:buNone/>
            </a:pPr>
            <a:endParaRPr lang="en-US" sz="2000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5099" y="1277008"/>
            <a:ext cx="8783203" cy="5139558"/>
          </a:xfrm>
        </p:spPr>
        <p:txBody>
          <a:bodyPr>
            <a:normAutofit fontScale="90000"/>
          </a:bodyPr>
          <a:lstStyle/>
          <a:p>
            <a:pPr>
              <a:lnSpc>
                <a:spcPts val="29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b="1" u="sng" dirty="0" smtClean="0"/>
              <a:t>BEP </a:t>
            </a:r>
            <a:r>
              <a:rPr lang="en-US" b="1" u="sng" dirty="0" smtClean="0"/>
              <a:t>I</a:t>
            </a:r>
            <a:r>
              <a:rPr lang="en-US" b="1" u="sng" dirty="0" smtClean="0"/>
              <a:t>ndustry Engagement </a:t>
            </a:r>
            <a:r>
              <a:rPr lang="en-US" b="1" u="sng" dirty="0" smtClean="0"/>
              <a:t>Startup Programs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Lecture </a:t>
            </a:r>
            <a:r>
              <a:rPr lang="en-US" b="1" i="1" dirty="0"/>
              <a:t>Series </a:t>
            </a:r>
            <a:r>
              <a:rPr lang="en-US" b="1" i="1" dirty="0" smtClean="0"/>
              <a:t>and special events (Bright</a:t>
            </a:r>
            <a:r>
              <a:rPr lang="en-US" b="1" i="1" dirty="0" smtClean="0"/>
              <a:t>)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Proof Of Concept Funds</a:t>
            </a:r>
            <a:br>
              <a:rPr lang="en-US" b="1" i="1" dirty="0" smtClean="0"/>
            </a:br>
            <a:r>
              <a:rPr lang="en-US" b="1" i="1" dirty="0"/>
              <a:t>I-CORPS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/>
              <a:t>SBIR/STTR support</a:t>
            </a:r>
            <a:br>
              <a:rPr lang="en-US" b="1" i="1" dirty="0" smtClean="0"/>
            </a:br>
            <a:r>
              <a:rPr lang="en-US" b="1" i="1" dirty="0" smtClean="0"/>
              <a:t>Incubators and other facilities</a:t>
            </a:r>
            <a:br>
              <a:rPr lang="en-US" b="1" i="1" dirty="0" smtClean="0"/>
            </a:br>
            <a:r>
              <a:rPr lang="en-US" b="1" i="1" dirty="0" smtClean="0"/>
              <a:t>Western NY Incubator Network (WIN)</a:t>
            </a:r>
            <a:br>
              <a:rPr lang="en-US" b="1" i="1" dirty="0" smtClean="0"/>
            </a:br>
            <a:r>
              <a:rPr lang="en-US" b="1" i="1" dirty="0"/>
              <a:t>STARTUP NY</a:t>
            </a:r>
            <a:r>
              <a:rPr lang="en-US" i="1" dirty="0"/>
              <a:t/>
            </a:r>
            <a:br>
              <a:rPr lang="en-US" i="1" dirty="0"/>
            </a:br>
            <a:r>
              <a:rPr lang="en-US" b="1" i="1" dirty="0" smtClean="0"/>
              <a:t>Center for Advanced Technology: Big Data and Health Sciences </a:t>
            </a:r>
            <a:r>
              <a:rPr lang="en-US" b="1" i="1" dirty="0" smtClean="0"/>
              <a:t>(CAT)</a:t>
            </a:r>
            <a:br>
              <a:rPr lang="en-US" b="1" i="1" dirty="0" smtClean="0"/>
            </a:br>
            <a:r>
              <a:rPr lang="en-US" b="1" i="1" dirty="0" smtClean="0"/>
              <a:t>Center for Material Informatics (CMI)</a:t>
            </a:r>
            <a:br>
              <a:rPr lang="en-US" b="1" i="1" dirty="0" smtClean="0"/>
            </a:br>
            <a:r>
              <a:rPr lang="en-US" b="1" i="1" dirty="0" smtClean="0"/>
              <a:t>Buffalo </a:t>
            </a:r>
            <a:r>
              <a:rPr lang="en-US" b="1" i="1" dirty="0" smtClean="0"/>
              <a:t>Institute of Genomics (BIG)</a:t>
            </a:r>
            <a:br>
              <a:rPr lang="en-US" b="1" i="1" dirty="0" smtClean="0"/>
            </a:br>
            <a:r>
              <a:rPr lang="en-US" b="1" i="1" dirty="0" smtClean="0"/>
              <a:t>Center For Computational Research (CCR)</a:t>
            </a:r>
            <a:br>
              <a:rPr lang="en-US" b="1" i="1" dirty="0" smtClean="0"/>
            </a:b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8134597" y="2476053"/>
            <a:ext cx="294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 of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Blackstone </a:t>
            </a:r>
            <a:r>
              <a:rPr lang="en-US" dirty="0" err="1" smtClean="0"/>
              <a:t>LaunchPad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Panasci</a:t>
            </a:r>
            <a:r>
              <a:rPr lang="en-US" dirty="0" smtClean="0"/>
              <a:t> 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 txBox="1">
            <a:spLocks/>
          </p:cNvSpPr>
          <p:nvPr/>
        </p:nvSpPr>
        <p:spPr>
          <a:xfrm>
            <a:off x="7716399" y="11671"/>
            <a:ext cx="3426703" cy="71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700" kern="12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Example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933655" y="1172735"/>
            <a:ext cx="6621066" cy="76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defTabSz="95726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  <a:lvl2pPr algn="l" defTabSz="957263" rtl="0" eaLnBrk="1" fontAlgn="base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defTabSz="957263" rtl="0" eaLnBrk="1" fontAlgn="base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defTabSz="957263" rtl="0" eaLnBrk="1" fontAlgn="base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defTabSz="957263" rtl="0" eaLnBrk="1" fontAlgn="base" hangingPunct="1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29756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accent1"/>
                </a:solidFill>
                <a:latin typeface="Arial" charset="0"/>
              </a:defRPr>
            </a:lvl6pPr>
            <a:lvl7pPr marL="859512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accent1"/>
                </a:solidFill>
                <a:latin typeface="Arial" charset="0"/>
              </a:defRPr>
            </a:lvl7pPr>
            <a:lvl8pPr marL="1289268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accent1"/>
                </a:solidFill>
                <a:latin typeface="Arial" charset="0"/>
              </a:defRPr>
            </a:lvl8pPr>
            <a:lvl9pPr marL="1719024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altLang="ja-JP" sz="4000" b="0" dirty="0" smtClean="0">
                <a:solidFill>
                  <a:schemeClr val="tx2"/>
                </a:solidFill>
                <a:latin typeface="Georgia" panose="02040502050405020303" pitchFamily="18" charset="0"/>
              </a:rPr>
              <a:t>UB I-Corps Site:</a:t>
            </a:r>
            <a:endParaRPr lang="nl-NL" sz="2400" dirty="0">
              <a:solidFill>
                <a:schemeClr val="tx2"/>
              </a:solidFill>
            </a:endParaRPr>
          </a:p>
        </p:txBody>
      </p:sp>
      <p:pic>
        <p:nvPicPr>
          <p:cNvPr id="1345538" name="Picture 2" descr="Image result for i cor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31" y="4454312"/>
            <a:ext cx="5942480" cy="205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933655" y="2098867"/>
            <a:ext cx="8136620" cy="235544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</a:rPr>
              <a:t>$500k National Science Foundation funding over five years to support the commercialization of research discoveries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</a:rPr>
              <a:t>30 teams a year (3X10) -  ~3K per team, National conference</a:t>
            </a:r>
          </a:p>
          <a:p>
            <a:pPr>
              <a:spcAft>
                <a:spcPts val="60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Criteria: NSF </a:t>
            </a:r>
            <a:r>
              <a:rPr lang="en-US" sz="1800" dirty="0">
                <a:solidFill>
                  <a:srgbClr val="000000"/>
                </a:solidFill>
              </a:rPr>
              <a:t>Mission </a:t>
            </a:r>
            <a:r>
              <a:rPr lang="en-US" sz="1800" dirty="0" smtClean="0">
                <a:solidFill>
                  <a:srgbClr val="000000"/>
                </a:solidFill>
              </a:rPr>
              <a:t>compatible; IP; </a:t>
            </a:r>
            <a:r>
              <a:rPr lang="en-US" sz="1800" dirty="0">
                <a:solidFill>
                  <a:srgbClr val="000000"/>
                </a:solidFill>
              </a:rPr>
              <a:t>UB </a:t>
            </a:r>
            <a:r>
              <a:rPr lang="en-US" sz="1800" dirty="0" smtClean="0">
                <a:solidFill>
                  <a:srgbClr val="000000"/>
                </a:solidFill>
              </a:rPr>
              <a:t>connection; Large opportunity; team commitment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</a:rPr>
              <a:t>National </a:t>
            </a:r>
            <a:r>
              <a:rPr lang="en-US" sz="1800" dirty="0" smtClean="0">
                <a:solidFill>
                  <a:srgbClr val="000000"/>
                </a:solidFill>
              </a:rPr>
              <a:t>Node Program Opportunity – </a:t>
            </a:r>
            <a:r>
              <a:rPr lang="en-US" sz="1800" dirty="0">
                <a:solidFill>
                  <a:srgbClr val="000000"/>
                </a:solidFill>
              </a:rPr>
              <a:t>$50K, 7 weeks, </a:t>
            </a:r>
            <a:endParaRPr lang="en-US" sz="1800" dirty="0">
              <a:solidFill>
                <a:srgbClr val="000000"/>
              </a:solidFill>
            </a:endParaRPr>
          </a:p>
          <a:p>
            <a:pPr marL="742939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66928" y="2563646"/>
            <a:ext cx="10515600" cy="86843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New York State </a:t>
            </a:r>
            <a:r>
              <a:rPr lang="en-US" sz="3600" dirty="0" smtClean="0"/>
              <a:t>Investing Environment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93FBA83-E70E-4C44-859F-C8016A5DD44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463134" y="1113185"/>
            <a:ext cx="7201015" cy="116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NY Universities</a:t>
            </a:r>
            <a:br>
              <a:rPr lang="en-US" kern="0" dirty="0">
                <a:solidFill>
                  <a:srgbClr val="000000"/>
                </a:solidFill>
                <a:latin typeface="Arial"/>
              </a:rPr>
            </a:br>
            <a:r>
              <a:rPr lang="en-US" sz="3600" i="1" kern="0" dirty="0">
                <a:solidFill>
                  <a:srgbClr val="000000"/>
                </a:solidFill>
                <a:latin typeface="Arial"/>
              </a:rPr>
              <a:t>Second in research investment in USA</a:t>
            </a:r>
          </a:p>
        </p:txBody>
      </p:sp>
      <p:graphicFrame>
        <p:nvGraphicFramePr>
          <p:cNvPr id="3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47624"/>
              </p:ext>
            </p:extLst>
          </p:nvPr>
        </p:nvGraphicFramePr>
        <p:xfrm>
          <a:off x="2070215" y="2433988"/>
          <a:ext cx="7607211" cy="3523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3" imgW="8419306" imgH="4627265" progId="Excel.Chart.8">
                  <p:embed/>
                </p:oleObj>
              </mc:Choice>
              <mc:Fallback>
                <p:oleObj r:id="rId3" imgW="8419306" imgH="4627265" progId="Excel.Chart.8">
                  <p:embed/>
                  <p:pic>
                    <p:nvPicPr>
                      <p:cNvPr id="13315" name="Content Placeholder 9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215" y="2433988"/>
                        <a:ext cx="7607211" cy="3523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9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998030" y="1124756"/>
            <a:ext cx="7669159" cy="69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en-US" altLang="en-US" kern="0" dirty="0">
                <a:solidFill>
                  <a:srgbClr val="000000"/>
                </a:solidFill>
                <a:latin typeface="Arial"/>
              </a:rPr>
              <a:t>NY </a:t>
            </a:r>
            <a:r>
              <a:rPr lang="en-US" altLang="en-US" i="1" kern="0" dirty="0">
                <a:solidFill>
                  <a:srgbClr val="000000"/>
                </a:solidFill>
                <a:latin typeface="Arial"/>
              </a:rPr>
              <a:t>vs.</a:t>
            </a:r>
            <a:r>
              <a:rPr lang="en-US" altLang="en-US" kern="0" dirty="0">
                <a:solidFill>
                  <a:srgbClr val="000000"/>
                </a:solidFill>
                <a:latin typeface="Arial"/>
              </a:rPr>
              <a:t> CA and MA</a:t>
            </a:r>
            <a:endParaRPr lang="en-US" altLang="en-US" sz="2700" kern="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6960"/>
              </p:ext>
            </p:extLst>
          </p:nvPr>
        </p:nvGraphicFramePr>
        <p:xfrm>
          <a:off x="2235973" y="2733262"/>
          <a:ext cx="7762900" cy="3776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r:id="rId3" imgW="8419306" imgH="4901609" progId="Excel.Chart.8">
                  <p:embed/>
                </p:oleObj>
              </mc:Choice>
              <mc:Fallback>
                <p:oleObj r:id="rId3" imgW="8419306" imgH="4901609" progId="Excel.Chart.8">
                  <p:embed/>
                  <p:pic>
                    <p:nvPicPr>
                      <p:cNvPr id="14339" name="Content Placehold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973" y="2733262"/>
                        <a:ext cx="7762900" cy="3776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 rot="16200000">
            <a:off x="779134" y="4347100"/>
            <a:ext cx="25941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 kern="0" dirty="0">
                <a:solidFill>
                  <a:srgbClr val="000000"/>
                </a:solidFill>
              </a:rPr>
              <a:t>Billions of dollars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9696" y="3538330"/>
            <a:ext cx="0" cy="2456596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>
            <a:off x="6227870" y="3796920"/>
            <a:ext cx="0" cy="2198007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H="1">
            <a:off x="3316560" y="3581400"/>
            <a:ext cx="993136" cy="483704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 flipH="1">
            <a:off x="5247426" y="3803712"/>
            <a:ext cx="964397" cy="1573359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2286264" y="1828803"/>
            <a:ext cx="813325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kern="0" dirty="0">
                <a:solidFill>
                  <a:srgbClr val="000000"/>
                </a:solidFill>
              </a:rPr>
              <a:t> VC funding in NY is far less relative to R&amp;D funding than CA and MA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kern="0" dirty="0">
                <a:solidFill>
                  <a:srgbClr val="000000"/>
                </a:solidFill>
              </a:rPr>
              <a:t> CA and MA do more startups in biotechnology and engineering</a:t>
            </a: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212177" y="3006521"/>
            <a:ext cx="91471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Funding deficit</a:t>
            </a:r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6039431" y="3274436"/>
            <a:ext cx="914714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000000"/>
                </a:solidFill>
              </a:rPr>
              <a:t>Funding deficit</a:t>
            </a:r>
          </a:p>
        </p:txBody>
      </p:sp>
    </p:spTree>
    <p:extLst>
      <p:ext uri="{BB962C8B-B14F-4D97-AF65-F5344CB8AC3E}">
        <p14:creationId xmlns:p14="http://schemas.microsoft.com/office/powerpoint/2010/main" val="17368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5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0050" y="1324947"/>
            <a:ext cx="10515600" cy="6783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SUNY Intellectual Property Policy</a:t>
            </a:r>
            <a:endParaRPr lang="en-US" sz="32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60050" y="2365616"/>
            <a:ext cx="8557757" cy="3811249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kern="120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buNone/>
            </a:pPr>
            <a:r>
              <a:rPr lang="en-US" sz="2000" b="1" dirty="0" smtClean="0"/>
              <a:t>UB owns if:</a:t>
            </a:r>
          </a:p>
          <a:p>
            <a:r>
              <a:rPr lang="en-US" sz="2000" dirty="0" smtClean="0"/>
              <a:t>Within the scope of the Creator’s employment by SUNY (RF); or</a:t>
            </a:r>
          </a:p>
          <a:p>
            <a:r>
              <a:rPr lang="en-US" sz="2000" dirty="0" smtClean="0"/>
              <a:t>Through the Substantial Use of SUNY Resources, unless otherwise agreed in writing</a:t>
            </a:r>
            <a:endParaRPr lang="en-US" sz="2000" dirty="0" smtClean="0"/>
          </a:p>
          <a:p>
            <a:pPr marL="38100" indent="0">
              <a:buNone/>
            </a:pPr>
            <a:r>
              <a:rPr lang="en-US" sz="2000" b="1" dirty="0"/>
              <a:t>Inventor Net Royalty Share</a:t>
            </a:r>
          </a:p>
          <a:p>
            <a:r>
              <a:rPr lang="en-US" sz="2000" dirty="0"/>
              <a:t>45% of first $100,000; 40% </a:t>
            </a:r>
            <a:r>
              <a:rPr lang="en-US" sz="2000" dirty="0" smtClean="0"/>
              <a:t>thereafter</a:t>
            </a:r>
          </a:p>
          <a:p>
            <a:pPr marL="38100" indent="0">
              <a:buNone/>
            </a:pPr>
            <a:r>
              <a:rPr lang="en-US" sz="2000" b="1" dirty="0"/>
              <a:t>Release and Waiver</a:t>
            </a:r>
          </a:p>
          <a:p>
            <a:r>
              <a:rPr lang="en-US" sz="2000" dirty="0"/>
              <a:t>To the inventors (or funding agency) if UB decides not to </a:t>
            </a:r>
            <a:r>
              <a:rPr lang="en-US" sz="2000" dirty="0" smtClean="0"/>
              <a:t>pursue</a:t>
            </a:r>
          </a:p>
        </p:txBody>
      </p:sp>
    </p:spTree>
    <p:extLst>
      <p:ext uri="{BB962C8B-B14F-4D97-AF65-F5344CB8AC3E}">
        <p14:creationId xmlns:p14="http://schemas.microsoft.com/office/powerpoint/2010/main" val="5774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0050" y="1324947"/>
            <a:ext cx="10515600" cy="6783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SUNY Intellectual Property Policy (cont’d)</a:t>
            </a:r>
            <a:endParaRPr lang="en-US" sz="32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60050" y="2365616"/>
            <a:ext cx="8557757" cy="3811249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kern="1200" spc="-38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buNone/>
            </a:pPr>
            <a:r>
              <a:rPr lang="en-US" sz="2000" b="1" dirty="0" smtClean="0"/>
              <a:t>Student owns IP if:</a:t>
            </a:r>
          </a:p>
          <a:p>
            <a:r>
              <a:rPr lang="en-US" sz="2000" dirty="0" smtClean="0"/>
              <a:t>A </a:t>
            </a:r>
            <a:r>
              <a:rPr lang="en-US" sz="2000" dirty="0"/>
              <a:t>Creator who is a Student and not also Personnel may retain ownership rights to IP Created through no more than Incidental Use of SUNY Resources </a:t>
            </a:r>
            <a:endParaRPr lang="en-US" sz="2000" dirty="0" smtClean="0"/>
          </a:p>
          <a:p>
            <a:r>
              <a:rPr lang="en-US" sz="2000" dirty="0" smtClean="0"/>
              <a:t>Student shall own copyright to thesis unless an agreement supporting the work states otherwise; SUNY shall have an unrestricted royalty-free license to reproduce and disseminate.</a:t>
            </a:r>
          </a:p>
          <a:p>
            <a:r>
              <a:rPr lang="en-US" sz="2000" dirty="0" smtClean="0"/>
              <a:t>Exception: Experiential Learning programs</a:t>
            </a:r>
          </a:p>
          <a:p>
            <a:pPr marL="38100" indent="0">
              <a:buNone/>
            </a:pPr>
            <a:r>
              <a:rPr lang="en-US" sz="2000" b="1" dirty="0"/>
              <a:t>Copyright Ownership</a:t>
            </a:r>
          </a:p>
          <a:p>
            <a:r>
              <a:rPr lang="en-US" sz="2000" dirty="0"/>
              <a:t>Generally the Creator, unless</a:t>
            </a:r>
          </a:p>
          <a:p>
            <a:pPr marL="723891" lvl="2" indent="-342900">
              <a:lnSpc>
                <a:spcPts val="1950"/>
              </a:lnSpc>
              <a:spcBef>
                <a:spcPts val="750"/>
              </a:spcBef>
              <a:buSzPct val="109000"/>
              <a:buFont typeface="Wingdings" panose="05000000000000000000" pitchFamily="2" charset="2"/>
              <a:buChar char="§"/>
            </a:pPr>
            <a:r>
              <a:rPr lang="en-US" sz="1850" spc="-38" dirty="0">
                <a:solidFill>
                  <a:srgbClr val="828383"/>
                </a:solidFill>
              </a:rPr>
              <a:t>Scope of employment</a:t>
            </a:r>
          </a:p>
          <a:p>
            <a:pPr marL="723891" lvl="2" indent="-342900">
              <a:lnSpc>
                <a:spcPts val="1950"/>
              </a:lnSpc>
              <a:spcBef>
                <a:spcPts val="750"/>
              </a:spcBef>
              <a:buSzPct val="109000"/>
              <a:buFont typeface="Wingdings" panose="05000000000000000000" pitchFamily="2" charset="2"/>
              <a:buChar char="§"/>
            </a:pPr>
            <a:r>
              <a:rPr lang="en-US" sz="1850" spc="-38" dirty="0">
                <a:solidFill>
                  <a:srgbClr val="828383"/>
                </a:solidFill>
              </a:rPr>
              <a:t>Subject to contractual arrangement (e.g. sponsored research)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43148" y="1365541"/>
            <a:ext cx="10664042" cy="1752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Char char="-"/>
              <a:defRPr sz="135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 smtClean="0"/>
              <a:t>Entrepreneurship</a:t>
            </a:r>
            <a:r>
              <a:rPr lang="en-US" altLang="en-US" sz="2400" dirty="0" smtClean="0"/>
              <a:t>: </a:t>
            </a:r>
            <a:r>
              <a:rPr lang="en-US" altLang="en-US" sz="2400" i="1" dirty="0" smtClean="0"/>
              <a:t>Transferring </a:t>
            </a:r>
            <a:r>
              <a:rPr lang="en-US" altLang="en-US" sz="2400" i="1" dirty="0"/>
              <a:t>ideas into enterprises that create value.</a:t>
            </a:r>
          </a:p>
          <a:p>
            <a:endParaRPr lang="en-US" altLang="en-US" sz="800" dirty="0"/>
          </a:p>
          <a:p>
            <a:pPr marL="0" indent="0">
              <a:buNone/>
            </a:pPr>
            <a:r>
              <a:rPr lang="en-US" altLang="en-US" sz="2400" b="1" dirty="0"/>
              <a:t>Technology transfer: </a:t>
            </a:r>
            <a:r>
              <a:rPr lang="en-US" altLang="en-US" sz="2400" i="1" dirty="0"/>
              <a:t>Transferring ideas into enterprises that create </a:t>
            </a:r>
            <a:r>
              <a:rPr lang="en-US" altLang="en-US" sz="2400" i="1" dirty="0" smtClean="0"/>
              <a:t>value</a:t>
            </a:r>
          </a:p>
          <a:p>
            <a:pPr lvl="1"/>
            <a:r>
              <a:rPr lang="en-US" altLang="en-US" sz="2000" dirty="0" smtClean="0"/>
              <a:t>Technology commercialization</a:t>
            </a:r>
          </a:p>
          <a:p>
            <a:pPr lvl="1"/>
            <a:r>
              <a:rPr lang="en-US" altLang="en-US" sz="2000" dirty="0" smtClean="0"/>
              <a:t>Industry R&amp;D partnerships</a:t>
            </a:r>
            <a:endParaRPr lang="en-US" alt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528764" y="3740917"/>
            <a:ext cx="8602158" cy="2797620"/>
            <a:chOff x="313242" y="2964722"/>
            <a:chExt cx="8602158" cy="2797620"/>
          </a:xfrm>
        </p:grpSpPr>
        <p:pic>
          <p:nvPicPr>
            <p:cNvPr id="8" name="Picture 3" descr="C:\Users\dunbarj\AppData\Local\Microsoft\Windows\Temporary Internet Files\Content.IE5\S5U95CSH\home-chemistry-lab[1]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117" y="4657740"/>
              <a:ext cx="1175658" cy="1104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dunbarj\AppData\Local\Microsoft\Windows\Temporary Internet Files\Content.IE5\OXZBNEMB\100Dollar-Bills-Money-62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591" y="4033264"/>
              <a:ext cx="1538119" cy="124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ttp://ak0.picdn.net/shutterstock/videos/4370297/preview/stock-footage-diverse-team-of-scientists-or-researchers-working-together-in-a-dark-laboratory-carrying-ou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446" y="3499863"/>
              <a:ext cx="19050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19258058">
              <a:off x="4299732" y="4426908"/>
              <a:ext cx="2450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8000"/>
                  </a:solidFill>
                </a:rPr>
                <a:t>INVESTMENT</a:t>
              </a:r>
            </a:p>
          </p:txBody>
        </p:sp>
        <p:sp>
          <p:nvSpPr>
            <p:cNvPr id="12" name="Plus 11"/>
            <p:cNvSpPr/>
            <p:nvPr/>
          </p:nvSpPr>
          <p:spPr>
            <a:xfrm>
              <a:off x="2011589" y="4404020"/>
              <a:ext cx="489857" cy="468084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Plus 12"/>
            <p:cNvSpPr/>
            <p:nvPr/>
          </p:nvSpPr>
          <p:spPr>
            <a:xfrm>
              <a:off x="4406446" y="4404020"/>
              <a:ext cx="489857" cy="468084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Equal 13"/>
            <p:cNvSpPr/>
            <p:nvPr/>
          </p:nvSpPr>
          <p:spPr>
            <a:xfrm>
              <a:off x="6237710" y="4344254"/>
              <a:ext cx="511433" cy="527850"/>
            </a:xfrm>
            <a:prstGeom prst="mathEqua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58000" y="3559554"/>
              <a:ext cx="20574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VALUE</a:t>
              </a:r>
              <a:r>
                <a:rPr lang="en-US" sz="2000" dirty="0"/>
                <a:t> to: Customer</a:t>
              </a:r>
            </a:p>
            <a:p>
              <a:pPr algn="ctr"/>
              <a:r>
                <a:rPr lang="en-US" sz="2000" dirty="0"/>
                <a:t>Shareholders</a:t>
              </a:r>
            </a:p>
            <a:p>
              <a:pPr algn="ctr"/>
              <a:r>
                <a:rPr lang="en-US" sz="2000" dirty="0"/>
                <a:t>+</a:t>
              </a:r>
            </a:p>
            <a:p>
              <a:pPr algn="ctr"/>
              <a:r>
                <a:rPr lang="en-US" sz="2000" dirty="0"/>
                <a:t>Communities </a:t>
              </a:r>
              <a:r>
                <a:rPr lang="en-US" sz="1600" dirty="0"/>
                <a:t>(</a:t>
              </a:r>
              <a:r>
                <a:rPr lang="en-US" sz="1600" dirty="0" smtClean="0"/>
                <a:t>Economic Dev)</a:t>
              </a:r>
              <a:endParaRPr lang="en-US" sz="1600" dirty="0"/>
            </a:p>
          </p:txBody>
        </p:sp>
        <p:pic>
          <p:nvPicPr>
            <p:cNvPr id="16" name="Picture 2" descr="http://tse1.mm.bing.net/th?&amp;id=JN.29/Q4fZ3AylZhnGuBLo07w&amp;w=300&amp;h=300&amp;c=0&amp;pid=1.9&amp;rs=0&amp;p=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42" y="2964722"/>
              <a:ext cx="1745460" cy="145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dunbarj\AppData\Local\Microsoft\Windows\Temporary Internet Files\Content.IE5\9QJAUF95\idea_startup[1]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356" y="3691997"/>
              <a:ext cx="1249346" cy="130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2083130" y="1066801"/>
            <a:ext cx="3886200" cy="696687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Paradigm Shift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53689" y="1815153"/>
            <a:ext cx="3810000" cy="2403564"/>
          </a:xfrm>
        </p:spPr>
        <p:txBody>
          <a:bodyPr/>
          <a:lstStyle/>
          <a:p>
            <a:pPr marL="381000" indent="-381000">
              <a:lnSpc>
                <a:spcPct val="100000"/>
              </a:lnSpc>
            </a:pPr>
            <a:r>
              <a:rPr lang="en-US" altLang="en-US" sz="2400" b="1" dirty="0"/>
              <a:t>Pre 1980 (“Broken”)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Funding agencies owned inventions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Lacked university or researcher incentives to participate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Discoveries published before being protected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Companies found it difficult to license from the federal agencies</a:t>
            </a:r>
          </a:p>
          <a:p>
            <a:pPr marL="381000" indent="-381000">
              <a:buFontTx/>
              <a:buChar char="•"/>
            </a:pPr>
            <a:endParaRPr lang="en-US" altLang="en-US" sz="2000" dirty="0"/>
          </a:p>
          <a:p>
            <a:pPr marL="381000" indent="-381000">
              <a:buFontTx/>
              <a:buChar char="•"/>
            </a:pPr>
            <a:endParaRPr lang="en-US" altLang="en-US" sz="2000" dirty="0"/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>
          <a:xfrm>
            <a:off x="5791200" y="1815153"/>
            <a:ext cx="3810000" cy="489857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Char char="-"/>
              <a:defRPr sz="1350" kern="1200" baseline="0">
                <a:solidFill>
                  <a:srgbClr val="828383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b="1" dirty="0"/>
              <a:t>Bayh-Dole Act (1980)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To improve U.S. global competitiveness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Universities may elect title to inventions made under federal research grants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Inventor share of revenues </a:t>
            </a:r>
            <a:r>
              <a:rPr lang="en-US" altLang="en-US" sz="2000" dirty="0" smtClean="0"/>
              <a:t>required (SUNY = 40%)</a:t>
            </a:r>
            <a:endParaRPr lang="en-US" altLang="en-US" sz="2000" dirty="0"/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University revenues to be invested in </a:t>
            </a:r>
            <a:r>
              <a:rPr lang="en-US" altLang="en-US" sz="2000" dirty="0" smtClean="0"/>
              <a:t>research and education</a:t>
            </a:r>
            <a:endParaRPr lang="en-US" altLang="en-US" sz="2000" dirty="0"/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Preference for U.S. and small business</a:t>
            </a:r>
          </a:p>
          <a:p>
            <a:pPr marL="381000" indent="-381000">
              <a:buFontTx/>
              <a:buChar char="•"/>
            </a:pPr>
            <a:r>
              <a:rPr lang="en-US" altLang="en-US" sz="2000" dirty="0"/>
              <a:t>Obligations to report and commercialize</a:t>
            </a:r>
          </a:p>
        </p:txBody>
      </p:sp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5629" y="1099457"/>
            <a:ext cx="7772400" cy="574068"/>
          </a:xfrm>
        </p:spPr>
        <p:txBody>
          <a:bodyPr/>
          <a:lstStyle/>
          <a:p>
            <a:r>
              <a:rPr lang="en-US" altLang="en-US" dirty="0"/>
              <a:t>Benefit to </a:t>
            </a:r>
            <a:r>
              <a:rPr lang="en-US" altLang="en-US" dirty="0" smtClean="0"/>
              <a:t>the Public (</a:t>
            </a:r>
            <a:r>
              <a:rPr lang="en-US" altLang="en-US" sz="2000" dirty="0"/>
              <a:t>AUTM FY 2016)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5629" y="1855706"/>
            <a:ext cx="7772400" cy="4191000"/>
          </a:xfrm>
        </p:spPr>
        <p:txBody>
          <a:bodyPr/>
          <a:lstStyle/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In FY 2016 (195 institutions reporting)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$66.98 billion total research expenditures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7,021 issued U.S. patents (+5.1%)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Tx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7,161 licenses executed (70% to small &amp; startups)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800 new commercial products launched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1,024 start-ups created</a:t>
            </a:r>
          </a:p>
          <a:p>
            <a:pPr marL="742950" lvl="1" indent="-28575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Char char="•"/>
            </a:pPr>
            <a:r>
              <a:rPr lang="en-US" altLang="en-US" sz="2000" kern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73.4% in institution’s home state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altLang="en-US" sz="2400" kern="0" spc="0" dirty="0">
                <a:solidFill>
                  <a:srgbClr val="000000"/>
                </a:solidFill>
                <a:latin typeface="Trebuchet MS"/>
                <a:ea typeface="ＭＳ Ｐゴシック" pitchFamily="122" charset="-128"/>
              </a:rPr>
              <a:t>U.S. economic impact since 1996: $1.3 trillion US industry gross output; $591 billion US GDP; 4.3 million person years of employment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27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97" y="2409229"/>
            <a:ext cx="1858198" cy="6483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47" y="4019497"/>
            <a:ext cx="1562878" cy="4959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10" y="1850351"/>
            <a:ext cx="2475228" cy="6450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325" y="56396"/>
            <a:ext cx="4682023" cy="868430"/>
          </a:xfrm>
        </p:spPr>
        <p:txBody>
          <a:bodyPr>
            <a:normAutofit/>
          </a:bodyPr>
          <a:lstStyle/>
          <a:p>
            <a:r>
              <a:rPr lang="en-US" sz="1800" dirty="0"/>
              <a:t>Lifesaving or Life Improving Blockbuster Products or Companies Emerged from University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FBA83-E70E-4C44-859F-C8016A5DD441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868" y="1234321"/>
            <a:ext cx="1968226" cy="729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525" y="3257920"/>
            <a:ext cx="1478072" cy="430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0857" y="2495362"/>
            <a:ext cx="1209431" cy="391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968" y="3563744"/>
            <a:ext cx="993279" cy="4940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900" y="2653505"/>
            <a:ext cx="964489" cy="1182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4724535"/>
            <a:ext cx="1610870" cy="6711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2941" y="4586307"/>
            <a:ext cx="1482055" cy="8905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4360" y="3903188"/>
            <a:ext cx="1701810" cy="604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77700" y="2525526"/>
            <a:ext cx="1214503" cy="12145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7442" y="5054923"/>
            <a:ext cx="1427985" cy="938243"/>
          </a:xfrm>
          <a:prstGeom prst="rect">
            <a:avLst/>
          </a:prstGeom>
        </p:spPr>
      </p:pic>
      <p:pic>
        <p:nvPicPr>
          <p:cNvPr id="1032" name="Picture 8" descr="Image result for eudora qualcom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53" y="1247685"/>
            <a:ext cx="1014255" cy="11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3228" y="5496704"/>
            <a:ext cx="1571830" cy="8161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63834" y="4013949"/>
            <a:ext cx="1281102" cy="6405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5351" y="4015789"/>
            <a:ext cx="936472" cy="9364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9"/>
          <a:srcRect l="26478" r="22137"/>
          <a:stretch/>
        </p:blipFill>
        <p:spPr>
          <a:xfrm>
            <a:off x="3729930" y="3887316"/>
            <a:ext cx="804042" cy="664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0403AE0-06B0-0B41-AF88-056C257729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1734" y="5486352"/>
            <a:ext cx="1474876" cy="82019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736348" y="1949330"/>
            <a:ext cx="2192117" cy="401795"/>
            <a:chOff x="1138128" y="1557188"/>
            <a:chExt cx="3302091" cy="60524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877" y="1596324"/>
              <a:ext cx="2153342" cy="55538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" y="1557188"/>
              <a:ext cx="1149195" cy="605243"/>
            </a:xfrm>
            <a:prstGeom prst="rect">
              <a:avLst/>
            </a:prstGeom>
          </p:spPr>
        </p:pic>
      </p:grpSp>
      <p:pic>
        <p:nvPicPr>
          <p:cNvPr id="1044" name="Picture 20" descr="Image result for mimo wireless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62" y="3387985"/>
            <a:ext cx="1261420" cy="8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97952" y="4004693"/>
            <a:ext cx="1098186" cy="6211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27496" y="4057811"/>
            <a:ext cx="892757" cy="5089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16103" y="1872727"/>
            <a:ext cx="1436219" cy="7551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62234" y="1194823"/>
            <a:ext cx="1396646" cy="59922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8"/>
          <a:srcRect r="34249"/>
          <a:stretch/>
        </p:blipFill>
        <p:spPr>
          <a:xfrm>
            <a:off x="5730228" y="1881473"/>
            <a:ext cx="748636" cy="70961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64998" y="1123564"/>
            <a:ext cx="1280074" cy="67307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40357" y="5413372"/>
            <a:ext cx="838937" cy="11700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43798" y="4539579"/>
            <a:ext cx="1027252" cy="6835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90956" y="2449025"/>
            <a:ext cx="2010925" cy="10343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17808" y="1199416"/>
            <a:ext cx="1914914" cy="5579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169968" y="3132777"/>
            <a:ext cx="1009039" cy="780716"/>
          </a:xfrm>
          <a:prstGeom prst="rect">
            <a:avLst/>
          </a:prstGeom>
        </p:spPr>
      </p:pic>
      <p:grpSp>
        <p:nvGrpSpPr>
          <p:cNvPr id="1026" name="Group 1025"/>
          <p:cNvGrpSpPr/>
          <p:nvPr/>
        </p:nvGrpSpPr>
        <p:grpSpPr>
          <a:xfrm>
            <a:off x="9085449" y="5473895"/>
            <a:ext cx="1042507" cy="801524"/>
            <a:chOff x="7834633" y="5473895"/>
            <a:chExt cx="1042507" cy="801524"/>
          </a:xfrm>
        </p:grpSpPr>
        <p:pic>
          <p:nvPicPr>
            <p:cNvPr id="1024" name="Picture 1023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834633" y="5473895"/>
              <a:ext cx="1042507" cy="585756"/>
            </a:xfrm>
            <a:prstGeom prst="rect">
              <a:avLst/>
            </a:prstGeom>
          </p:spPr>
        </p:pic>
        <p:sp>
          <p:nvSpPr>
            <p:cNvPr id="1025" name="TextBox 1024"/>
            <p:cNvSpPr txBox="1"/>
            <p:nvPr/>
          </p:nvSpPr>
          <p:spPr>
            <a:xfrm>
              <a:off x="7912490" y="5998420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Blue LED</a:t>
              </a:r>
            </a:p>
          </p:txBody>
        </p:sp>
      </p:grpSp>
      <p:pic>
        <p:nvPicPr>
          <p:cNvPr id="1066" name="Picture 42" descr="Image result for honeycrisp apples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32" y="3037012"/>
            <a:ext cx="1310537" cy="9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sentricon history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269" y="4632222"/>
            <a:ext cx="1210270" cy="7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upload.wikimedia.org/wikipedia/en/thumb/9/9b/Gatorade_logo.svg/1280px-Gatorade_logo.svg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035" y="5224922"/>
            <a:ext cx="1390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90532" y="4497728"/>
            <a:ext cx="877772" cy="8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951101" y="3183148"/>
            <a:ext cx="4507208" cy="259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 smtClean="0"/>
              <a:t>Period: 1970-2009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153 new FDA-approved drugs, vaccines, or new indications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93 small molecule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36 biologics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15 vaccines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8 in vivo diagnostic materials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1 OTC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66303" y="1371601"/>
            <a:ext cx="4592007" cy="16846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Role of Public-Sector Research in the Discovery of Drugs and Vaccines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300" dirty="0"/>
              <a:t>Stevens A. et al</a:t>
            </a:r>
            <a:br>
              <a:rPr lang="en-US" sz="1300" dirty="0"/>
            </a:br>
            <a:r>
              <a:rPr lang="en-US" sz="1300" dirty="0"/>
              <a:t>New England Journal of Medicine</a:t>
            </a:r>
            <a:br>
              <a:rPr lang="en-US" sz="1300" dirty="0"/>
            </a:br>
            <a:r>
              <a:rPr lang="en-US" sz="1300" dirty="0"/>
              <a:t>N Engl J Med 2011;364:535-41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493FBA83-E70E-4C44-859F-C8016A5DD44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10" y="1150545"/>
            <a:ext cx="3749380" cy="5473366"/>
          </a:xfrm>
        </p:spPr>
      </p:pic>
    </p:spTree>
    <p:extLst>
      <p:ext uri="{BB962C8B-B14F-4D97-AF65-F5344CB8AC3E}">
        <p14:creationId xmlns:p14="http://schemas.microsoft.com/office/powerpoint/2010/main" val="201642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4619</TotalTime>
  <Words>1279</Words>
  <Application>Microsoft Office PowerPoint</Application>
  <PresentationFormat>Widescreen</PresentationFormat>
  <Paragraphs>221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ＭＳ Ｐゴシック</vt:lpstr>
      <vt:lpstr>Arial</vt:lpstr>
      <vt:lpstr>Arial Narrow</vt:lpstr>
      <vt:lpstr>Calibri</vt:lpstr>
      <vt:lpstr>Calibri Light</vt:lpstr>
      <vt:lpstr>Century Gothic</vt:lpstr>
      <vt:lpstr>Georgia</vt:lpstr>
      <vt:lpstr>Helvetica</vt:lpstr>
      <vt:lpstr>LucidaGrande</vt:lpstr>
      <vt:lpstr>Times New Roman</vt:lpstr>
      <vt:lpstr>Trebuchet MS</vt:lpstr>
      <vt:lpstr>Wingdings</vt:lpstr>
      <vt:lpstr>UB Powerpoint Template</vt:lpstr>
      <vt:lpstr>Office Theme</vt:lpstr>
      <vt:lpstr>Microsoft Excel Chart</vt:lpstr>
      <vt:lpstr>PowerPoint Presentation</vt:lpstr>
      <vt:lpstr>Agenda</vt:lpstr>
      <vt:lpstr>SUNY Intellectual Property Policy</vt:lpstr>
      <vt:lpstr>SUNY Intellectual Property Policy (cont’d)</vt:lpstr>
      <vt:lpstr>PowerPoint Presentation</vt:lpstr>
      <vt:lpstr>Paradigm Shift</vt:lpstr>
      <vt:lpstr>Benefit to the Public (AUTM FY 2016)</vt:lpstr>
      <vt:lpstr>Lifesaving or Life Improving Blockbuster Products or Companies Emerged from University Research</vt:lpstr>
      <vt:lpstr>The Role of Public-Sector Research in the Discovery of Drugs and Vaccines  Stevens A. et al New England Journal of Medicine N Engl J Med 2011;364:535-41 </vt:lpstr>
      <vt:lpstr>UB License Examples</vt:lpstr>
      <vt:lpstr>Intellectual property</vt:lpstr>
      <vt:lpstr>Patent-Eligible Subject Matter</vt:lpstr>
      <vt:lpstr>Judicially Ineligible Subject Matter</vt:lpstr>
      <vt:lpstr>PowerPoint Presentation</vt:lpstr>
      <vt:lpstr>Basic Patent Requirements</vt:lpstr>
      <vt:lpstr>Assessment – Graphene Tech</vt:lpstr>
      <vt:lpstr>PowerPoint Presentation</vt:lpstr>
      <vt:lpstr>PowerPoint Presentation</vt:lpstr>
      <vt:lpstr>Business and Entrepreneur Partnerships</vt:lpstr>
      <vt:lpstr>BEP Industry Engagement Startup Programs  Lecture Series and special events (Bright) Proof Of Concept Funds I-CORPS  SBIR/STTR support Incubators and other facilities Western NY Incubator Network (WIN) STARTUP NY Center for Advanced Technology: Big Data and Health Sciences (CAT) Center for Material Informatics (CMI) Buffalo Institute of Genomics (BIG) Center For Computational Research (CCR) </vt:lpstr>
      <vt:lpstr>PowerPoint Presentation</vt:lpstr>
      <vt:lpstr>New York State Investing Environment</vt:lpstr>
      <vt:lpstr>PowerPoint Presentation</vt:lpstr>
      <vt:lpstr>PowerPoint Presentation</vt:lpstr>
      <vt:lpstr>Thank you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creator>Microsoft Office User</dc:creator>
  <cp:lastModifiedBy>Dunbar, Jeffrey</cp:lastModifiedBy>
  <cp:revision>306</cp:revision>
  <cp:lastPrinted>2016-07-18T17:32:49Z</cp:lastPrinted>
  <dcterms:created xsi:type="dcterms:W3CDTF">2016-06-28T14:05:07Z</dcterms:created>
  <dcterms:modified xsi:type="dcterms:W3CDTF">2018-03-28T17:17:07Z</dcterms:modified>
</cp:coreProperties>
</file>